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C43"/>
    <a:srgbClr val="232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5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35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45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68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1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9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45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0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0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3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9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6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8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2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EE53-F5EB-45C9-89AB-262CAFBCAB1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3F1E19-23E8-49E1-AA93-1A45A6718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56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07DDC5-83E6-40F2-9DA7-47B7506649D9}"/>
              </a:ext>
            </a:extLst>
          </p:cNvPr>
          <p:cNvSpPr txBox="1"/>
          <p:nvPr/>
        </p:nvSpPr>
        <p:spPr>
          <a:xfrm>
            <a:off x="1331843" y="0"/>
            <a:ext cx="8090453" cy="3154710"/>
          </a:xfrm>
          <a:prstGeom prst="rect">
            <a:avLst/>
          </a:prstGeom>
          <a:solidFill>
            <a:srgbClr val="2C3C4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Nvidia</a:t>
            </a:r>
            <a:endParaRPr lang="ru-RU" sz="199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C17FD-5947-43E1-B2E7-1531EF675EC0}"/>
              </a:ext>
            </a:extLst>
          </p:cNvPr>
          <p:cNvSpPr txBox="1"/>
          <p:nvPr/>
        </p:nvSpPr>
        <p:spPr>
          <a:xfrm>
            <a:off x="447260" y="5078896"/>
            <a:ext cx="3319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Мурзин М. А.</a:t>
            </a:r>
          </a:p>
          <a:p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Катаев И. А.</a:t>
            </a:r>
          </a:p>
        </p:txBody>
      </p:sp>
    </p:spTree>
    <p:extLst>
      <p:ext uri="{BB962C8B-B14F-4D97-AF65-F5344CB8AC3E}">
        <p14:creationId xmlns:p14="http://schemas.microsoft.com/office/powerpoint/2010/main" val="147372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3CCA11-C30C-4373-A71C-97AB01FAAEE8}"/>
              </a:ext>
            </a:extLst>
          </p:cNvPr>
          <p:cNvSpPr txBox="1"/>
          <p:nvPr/>
        </p:nvSpPr>
        <p:spPr>
          <a:xfrm>
            <a:off x="0" y="0"/>
            <a:ext cx="4870174" cy="844826"/>
          </a:xfrm>
          <a:prstGeom prst="rect">
            <a:avLst/>
          </a:prstGeom>
          <a:solidFill>
            <a:srgbClr val="232F3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kumimoji="0" lang="ru-RU" altLang="ru-RU" sz="4800" b="1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kumimoji="0" lang="ru-RU" altLang="ru-RU" sz="4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5AC7355-C476-494E-AD58-AD2BBFE3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79" y="1690916"/>
            <a:ext cx="6867940" cy="18466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NVIDIA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began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1993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Jensen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Huang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Chris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Mallott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Curtis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Priem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founded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California. The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C87C0-60D6-4760-8D6B-322B4D2558D3}"/>
              </a:ext>
            </a:extLst>
          </p:cNvPr>
          <p:cNvSpPr txBox="1"/>
          <p:nvPr/>
        </p:nvSpPr>
        <p:spPr>
          <a:xfrm>
            <a:off x="477079" y="1770318"/>
            <a:ext cx="6867940" cy="1323439"/>
          </a:xfrm>
          <a:prstGeom prst="rect">
            <a:avLst/>
          </a:prstGeom>
          <a:solidFill>
            <a:srgbClr val="2C3C43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NVIDIA началась в 1993 году, когда Дженсен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Хуанг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Крис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Маллар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Курт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Хеллстром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основали компанию в Калифорнии. Название было образовано от латинского слова “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означающего движение вперед.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A12066-3487-40AE-8167-204AEF17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07" b="91888" l="7059" r="93059">
                        <a14:foregroundMark x1="50118" y1="12684" x2="50118" y2="12684"/>
                        <a14:foregroundMark x1="34235" y1="16814" x2="34235" y2="16814"/>
                        <a14:foregroundMark x1="38824" y1="21386" x2="38824" y2="21386"/>
                        <a14:foregroundMark x1="34824" y1="26549" x2="34824" y2="26549"/>
                        <a14:foregroundMark x1="16588" y1="75516" x2="16588" y2="75516"/>
                        <a14:foregroundMark x1="7059" y1="75516" x2="7059" y2="75516"/>
                        <a14:foregroundMark x1="27529" y1="77139" x2="27529" y2="77139"/>
                        <a14:foregroundMark x1="45647" y1="79499" x2="45647" y2="79499"/>
                        <a14:foregroundMark x1="52824" y1="79351" x2="52824" y2="79351"/>
                        <a14:foregroundMark x1="69176" y1="77581" x2="69176" y2="77581"/>
                        <a14:foregroundMark x1="82118" y1="81563" x2="82118" y2="81563"/>
                        <a14:foregroundMark x1="93176" y1="91888" x2="93176" y2="91888"/>
                        <a14:foregroundMark x1="65647" y1="8407" x2="65647" y2="84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3155" y="3093757"/>
            <a:ext cx="4498699" cy="35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6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3F2944-1CD9-4DC5-B1E0-A5C818DB204F}"/>
              </a:ext>
            </a:extLst>
          </p:cNvPr>
          <p:cNvSpPr txBox="1"/>
          <p:nvPr/>
        </p:nvSpPr>
        <p:spPr>
          <a:xfrm>
            <a:off x="-1" y="0"/>
            <a:ext cx="7623313" cy="830997"/>
          </a:xfrm>
          <a:prstGeom prst="rect">
            <a:avLst/>
          </a:prstGeom>
          <a:solidFill>
            <a:srgbClr val="232F3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l" fontAlgn="base"/>
            <a:r>
              <a:rPr lang="en-US" sz="4800" b="1" i="0" dirty="0">
                <a:solidFill>
                  <a:schemeClr val="accent1"/>
                </a:solidFill>
                <a:effectLst/>
                <a:latin typeface="SB Sans Display"/>
              </a:rPr>
              <a:t>Early Years and First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C912F-AA21-433F-AB97-4B4D8020F3D0}"/>
              </a:ext>
            </a:extLst>
          </p:cNvPr>
          <p:cNvSpPr txBox="1"/>
          <p:nvPr/>
        </p:nvSpPr>
        <p:spPr>
          <a:xfrm>
            <a:off x="690768" y="1264070"/>
            <a:ext cx="62417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NVIDIA's first major product emerged in 1995 with the release of the NV1 graphics card. However, a true breakthrough occurred in 1999 with the introduction of the first mass-market gaming video card featuring hardware-accelerated 3D graphics—the GeForce 256.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F22B9-7C3B-49D8-9BDE-D85C7246CA1D}"/>
              </a:ext>
            </a:extLst>
          </p:cNvPr>
          <p:cNvSpPr txBox="1"/>
          <p:nvPr/>
        </p:nvSpPr>
        <p:spPr>
          <a:xfrm>
            <a:off x="690768" y="1389367"/>
            <a:ext cx="6241774" cy="1938992"/>
          </a:xfrm>
          <a:prstGeom prst="rect">
            <a:avLst/>
          </a:prstGeom>
          <a:solidFill>
            <a:srgbClr val="2C3C43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крупный продукт NVIDIA появился в 1995 году – это была видеокарта NV1. Однако настоящий прорыв произошел в 1999 году с выпуском первой массовой игровой видеокарты с поддержкой аппаратного ускорения трехмерной графики – GeForce 256.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B26C247-5ECE-4AF3-802E-46915B19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0000" l="3975" r="96510">
                        <a14:foregroundMark x1="11876" y1="34167" x2="8483" y2="34167"/>
                        <a14:foregroundMark x1="5041" y1="33750" x2="5041" y2="33750"/>
                        <a14:foregroundMark x1="3975" y1="41167" x2="3975" y2="41167"/>
                        <a14:foregroundMark x1="22152" y1="77833" x2="24527" y2="85250"/>
                        <a14:foregroundMark x1="23025" y1="84917" x2="25012" y2="88083"/>
                        <a14:foregroundMark x1="23752" y1="87417" x2="25594" y2="89750"/>
                        <a14:foregroundMark x1="67911" y1="9583" x2="75182" y2="7500"/>
                        <a14:foregroundMark x1="92147" y1="34750" x2="93068" y2="43500"/>
                        <a14:foregroundMark x1="96510" y1="41333" x2="95831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77" y="3020583"/>
            <a:ext cx="6597337" cy="38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83DC65-18D7-4E07-9BA7-73933E777191}"/>
              </a:ext>
            </a:extLst>
          </p:cNvPr>
          <p:cNvSpPr txBox="1"/>
          <p:nvPr/>
        </p:nvSpPr>
        <p:spPr>
          <a:xfrm>
            <a:off x="0" y="0"/>
            <a:ext cx="4055166" cy="830997"/>
          </a:xfrm>
          <a:prstGeom prst="rect">
            <a:avLst/>
          </a:prstGeom>
          <a:solidFill>
            <a:srgbClr val="232F3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l" fontAlgn="base"/>
            <a:r>
              <a:rPr lang="en-US" sz="4800" b="1" i="0" dirty="0">
                <a:solidFill>
                  <a:schemeClr val="accent1"/>
                </a:solidFill>
                <a:effectLst/>
                <a:latin typeface="SB Sans Display"/>
              </a:rPr>
              <a:t>GeForce Series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92B4977-F5BC-4B10-A0A2-BEC09CA83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7" y="1187176"/>
            <a:ext cx="7792277" cy="24237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3808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GeForce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specifically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gamers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enthusiasts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superior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DFDFD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DFDFD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DFDFD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DFDFD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GeForce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DFDFD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DFDFD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GeForce RTX 3080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GeForce RTX 4090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GeForce GTX 1660 Super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02B244A-C947-4169-BB9D-C1A860280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7" y="1217954"/>
            <a:ext cx="7925100" cy="2392975"/>
          </a:xfrm>
          <a:prstGeom prst="rect">
            <a:avLst/>
          </a:prstGeom>
          <a:solidFill>
            <a:srgbClr val="2C3C43"/>
          </a:solidFill>
          <a:ln>
            <a:noFill/>
          </a:ln>
          <a:effectLst/>
        </p:spPr>
        <p:txBody>
          <a:bodyPr vert="horz" wrap="square" lIns="0" tIns="-3808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Серия видеокарт GeForce предназначена для геймеров и энтузиастов. Эти карты предлагают превосходную графику и производительность в современных играх.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DFDFD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моделей серии GeForce: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GeForce RTX 3080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GeForce RTX 4090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GeForce GTX 1660 Super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9" name="Picture 7" descr="Picture background">
            <a:extLst>
              <a:ext uri="{FF2B5EF4-FFF2-40B4-BE49-F238E27FC236}">
                <a16:creationId xmlns:a16="http://schemas.microsoft.com/office/drawing/2014/main" id="{3B56B2D3-2471-4926-8E57-5954E3F4B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9" b="89833" l="3676" r="97514">
                        <a14:foregroundMark x1="10054" y1="57799" x2="7243" y2="62256"/>
                        <a14:foregroundMark x1="3676" y1="82591" x2="9946" y2="79248"/>
                        <a14:foregroundMark x1="12108" y1="82451" x2="13081" y2="79526"/>
                        <a14:foregroundMark x1="11351" y1="85794" x2="16757" y2="80919"/>
                        <a14:foregroundMark x1="91784" y1="31476" x2="93189" y2="42061"/>
                        <a14:foregroundMark x1="93189" y1="42061" x2="90486" y2="55850"/>
                        <a14:foregroundMark x1="90486" y1="55850" x2="89730" y2="57103"/>
                        <a14:foregroundMark x1="94054" y1="44847" x2="93838" y2="35515"/>
                        <a14:foregroundMark x1="97514" y1="32730" x2="97514" y2="32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8472">
            <a:off x="3796749" y="1576002"/>
            <a:ext cx="6446147" cy="50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2C33A6-3F26-492F-86C6-61FD9BD79633}"/>
              </a:ext>
            </a:extLst>
          </p:cNvPr>
          <p:cNvSpPr txBox="1"/>
          <p:nvPr/>
        </p:nvSpPr>
        <p:spPr>
          <a:xfrm>
            <a:off x="-1" y="0"/>
            <a:ext cx="5392883" cy="830997"/>
          </a:xfrm>
          <a:prstGeom prst="rect">
            <a:avLst/>
          </a:prstGeom>
          <a:solidFill>
            <a:srgbClr val="232F3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l" fontAlgn="base"/>
            <a:r>
              <a:rPr lang="en-US" sz="4800" b="1" i="0" dirty="0">
                <a:solidFill>
                  <a:schemeClr val="accent1"/>
                </a:solidFill>
                <a:effectLst/>
                <a:latin typeface="SB Sans Display"/>
              </a:rPr>
              <a:t>Quadro/Tesla Series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D62A5-1FE6-4ED6-88B0-EFC04FBF19F3}"/>
              </a:ext>
            </a:extLst>
          </p:cNvPr>
          <p:cNvSpPr txBox="1"/>
          <p:nvPr/>
        </p:nvSpPr>
        <p:spPr>
          <a:xfrm>
            <a:off x="410440" y="1393389"/>
            <a:ext cx="68631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aimed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workstations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extensively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rendering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/Tesla Series: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Precision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Calculations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Memory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Scalability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5C7C5-1A2B-49BA-80C6-F58E9837C69F}"/>
              </a:ext>
            </a:extLst>
          </p:cNvPr>
          <p:cNvSpPr txBox="1"/>
          <p:nvPr/>
        </p:nvSpPr>
        <p:spPr>
          <a:xfrm>
            <a:off x="410439" y="1393389"/>
            <a:ext cx="6863195" cy="3170099"/>
          </a:xfrm>
          <a:prstGeom prst="rect">
            <a:avLst/>
          </a:prstGeom>
          <a:solidFill>
            <a:srgbClr val="2C3C43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профессиональные решения ориентированы на рабочие станции и серверы. Они используются в научных исследованиях, визуализации данных, моделировании и рендеринге.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серии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/Tesla: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точность вычислений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объемы памяти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Масштабируемость и надежность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929508A8-DAF2-4170-9290-7FA524FD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6" b="89926" l="10000" r="91500">
                        <a14:foregroundMark x1="91333" y1="53481" x2="91500" y2="63704"/>
                        <a14:foregroundMark x1="11250" y1="85778" x2="13083" y2="82667"/>
                        <a14:foregroundMark x1="12333" y1="29037" x2="12917" y2="29778"/>
                        <a14:foregroundMark x1="33583" y1="46667" x2="40500" y2="46519"/>
                        <a14:foregroundMark x1="40500" y1="46519" x2="54333" y2="47407"/>
                        <a14:foregroundMark x1="27083" y1="47852" x2="31083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1249">
            <a:off x="3980468" y="2403306"/>
            <a:ext cx="6586331" cy="370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DD918C-9C84-450C-9B57-86DBD43C8954}"/>
              </a:ext>
            </a:extLst>
          </p:cNvPr>
          <p:cNvSpPr txBox="1"/>
          <p:nvPr/>
        </p:nvSpPr>
        <p:spPr>
          <a:xfrm>
            <a:off x="-1" y="0"/>
            <a:ext cx="9322905" cy="1569660"/>
          </a:xfrm>
          <a:prstGeom prst="rect">
            <a:avLst/>
          </a:prstGeom>
          <a:solidFill>
            <a:srgbClr val="232F3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/>
            <a:r>
              <a:rPr lang="en-US" sz="4800" b="1" i="0" dirty="0">
                <a:solidFill>
                  <a:srgbClr val="DFDFD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 (AI) and Deep Learning Technologies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7CEC7-8E49-4D88-9176-FDB2E64AF21B}"/>
              </a:ext>
            </a:extLst>
          </p:cNvPr>
          <p:cNvSpPr txBox="1"/>
          <p:nvPr/>
        </p:nvSpPr>
        <p:spPr>
          <a:xfrm>
            <a:off x="536712" y="1997839"/>
            <a:ext cx="698720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NVIDIA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actively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artificial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 Development: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TensorRT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cuDNN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Developers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BA228C-F4C7-4D95-BBE7-DCDDAE5984B9}"/>
              </a:ext>
            </a:extLst>
          </p:cNvPr>
          <p:cNvSpPr txBox="1"/>
          <p:nvPr/>
        </p:nvSpPr>
        <p:spPr>
          <a:xfrm>
            <a:off x="536711" y="1997839"/>
            <a:ext cx="6987209" cy="3477875"/>
          </a:xfrm>
          <a:prstGeom prst="rect">
            <a:avLst/>
          </a:prstGeom>
          <a:solidFill>
            <a:srgbClr val="2C3C43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NVIDIA активно развивает технологии искусственного интеллекта и глубокого обучения. Их GPU широко применяются в системах распознавания изображений, обработки естественного языка и автономных транспортных средствах.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 AI и DL: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TensorRT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Фреймворк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cuDNN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разработки для разработчиков ИИ</a:t>
            </a:r>
          </a:p>
        </p:txBody>
      </p:sp>
    </p:spTree>
    <p:extLst>
      <p:ext uri="{BB962C8B-B14F-4D97-AF65-F5344CB8AC3E}">
        <p14:creationId xmlns:p14="http://schemas.microsoft.com/office/powerpoint/2010/main" val="24628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4981F-3491-4531-B5CA-12988B808D85}"/>
              </a:ext>
            </a:extLst>
          </p:cNvPr>
          <p:cNvSpPr txBox="1"/>
          <p:nvPr/>
        </p:nvSpPr>
        <p:spPr>
          <a:xfrm>
            <a:off x="0" y="0"/>
            <a:ext cx="3260035" cy="830997"/>
          </a:xfrm>
          <a:prstGeom prst="rect">
            <a:avLst/>
          </a:prstGeom>
          <a:solidFill>
            <a:srgbClr val="232F3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/>
            <a:r>
              <a:rPr lang="en-US" sz="4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2C51C9-B2FE-4E03-B85C-D3E0159F7BE4}"/>
              </a:ext>
            </a:extLst>
          </p:cNvPr>
          <p:cNvSpPr txBox="1"/>
          <p:nvPr/>
        </p:nvSpPr>
        <p:spPr>
          <a:xfrm>
            <a:off x="288235" y="1591414"/>
            <a:ext cx="62020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conclusion, NVIDIA remains an industry leader in producing graphic processors and solutions for high-performance computing. Through continuous innovation, they continue to set new standards for quality and efficiency.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D0A97-023B-46B7-B3A2-2983823CB2AE}"/>
              </a:ext>
            </a:extLst>
          </p:cNvPr>
          <p:cNvSpPr txBox="1"/>
          <p:nvPr/>
        </p:nvSpPr>
        <p:spPr>
          <a:xfrm>
            <a:off x="288235" y="1668358"/>
            <a:ext cx="6202016" cy="1938992"/>
          </a:xfrm>
          <a:prstGeom prst="rect">
            <a:avLst/>
          </a:prstGeom>
          <a:solidFill>
            <a:srgbClr val="2C3C43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итог, NVIDIA является лидером в области производства графических процессоров и решений для высокопроизводительных вычислений. Благодаря постоянным инновациям компания продолжает устанавливать новые стандарты качества и эффективности.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497</Words>
  <Application>Microsoft Office PowerPoint</Application>
  <PresentationFormat>Широкоэкранный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SB Sans Display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Макс</cp:lastModifiedBy>
  <cp:revision>4</cp:revision>
  <dcterms:created xsi:type="dcterms:W3CDTF">2026-02-06T10:34:51Z</dcterms:created>
  <dcterms:modified xsi:type="dcterms:W3CDTF">2026-02-06T11:11:53Z</dcterms:modified>
</cp:coreProperties>
</file>